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60" r:id="rId4"/>
    <p:sldId id="258" r:id="rId5"/>
    <p:sldId id="312" r:id="rId6"/>
    <p:sldId id="314" r:id="rId7"/>
    <p:sldId id="266" r:id="rId8"/>
    <p:sldId id="315" r:id="rId9"/>
    <p:sldId id="320" r:id="rId10"/>
    <p:sldId id="321" r:id="rId11"/>
    <p:sldId id="323" r:id="rId12"/>
    <p:sldId id="322" r:id="rId13"/>
    <p:sldId id="316" r:id="rId14"/>
    <p:sldId id="318" r:id="rId15"/>
    <p:sldId id="313" r:id="rId16"/>
    <p:sldId id="288" r:id="rId17"/>
    <p:sldId id="289" r:id="rId18"/>
    <p:sldId id="279" r:id="rId19"/>
    <p:sldId id="306" r:id="rId20"/>
    <p:sldId id="308" r:id="rId21"/>
    <p:sldId id="310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40" r:id="rId33"/>
    <p:sldId id="339" r:id="rId34"/>
    <p:sldId id="326" r:id="rId35"/>
    <p:sldId id="292" r:id="rId36"/>
    <p:sldId id="262" r:id="rId37"/>
    <p:sldId id="301" r:id="rId38"/>
    <p:sldId id="302" r:id="rId39"/>
    <p:sldId id="305" r:id="rId40"/>
    <p:sldId id="341" r:id="rId41"/>
    <p:sldId id="342" r:id="rId42"/>
    <p:sldId id="343" r:id="rId43"/>
    <p:sldId id="274" r:id="rId44"/>
    <p:sldId id="275" r:id="rId45"/>
    <p:sldId id="296" r:id="rId46"/>
    <p:sldId id="298" r:id="rId47"/>
    <p:sldId id="299" r:id="rId48"/>
    <p:sldId id="325" r:id="rId49"/>
    <p:sldId id="297" r:id="rId50"/>
    <p:sldId id="265" r:id="rId51"/>
    <p:sldId id="317" r:id="rId52"/>
    <p:sldId id="267" r:id="rId53"/>
    <p:sldId id="295" r:id="rId5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5D23DE4-72DF-4511-8CBC-AEB696095823}">
          <p14:sldIdLst>
            <p14:sldId id="256"/>
            <p14:sldId id="257"/>
            <p14:sldId id="260"/>
            <p14:sldId id="258"/>
            <p14:sldId id="312"/>
            <p14:sldId id="314"/>
            <p14:sldId id="266"/>
            <p14:sldId id="315"/>
            <p14:sldId id="320"/>
            <p14:sldId id="321"/>
            <p14:sldId id="323"/>
            <p14:sldId id="322"/>
            <p14:sldId id="316"/>
            <p14:sldId id="318"/>
            <p14:sldId id="313"/>
            <p14:sldId id="288"/>
            <p14:sldId id="289"/>
            <p14:sldId id="279"/>
            <p14:sldId id="306"/>
            <p14:sldId id="308"/>
            <p14:sldId id="310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40"/>
            <p14:sldId id="339"/>
            <p14:sldId id="326"/>
            <p14:sldId id="292"/>
          </p14:sldIdLst>
        </p14:section>
        <p14:section name="Раздел без заголовка" id="{709AA12F-98B0-43B9-B0EC-5860579EE843}">
          <p14:sldIdLst>
            <p14:sldId id="262"/>
            <p14:sldId id="301"/>
            <p14:sldId id="302"/>
            <p14:sldId id="305"/>
            <p14:sldId id="341"/>
            <p14:sldId id="342"/>
            <p14:sldId id="343"/>
            <p14:sldId id="274"/>
            <p14:sldId id="275"/>
            <p14:sldId id="296"/>
            <p14:sldId id="298"/>
            <p14:sldId id="299"/>
            <p14:sldId id="325"/>
            <p14:sldId id="297"/>
            <p14:sldId id="265"/>
            <p14:sldId id="317"/>
            <p14:sldId id="267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  <a:srgbClr val="422C16"/>
    <a:srgbClr val="0C788E"/>
    <a:srgbClr val="008080"/>
    <a:srgbClr val="800000"/>
    <a:srgbClr val="660033"/>
    <a:srgbClr val="336699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684" autoAdjust="0"/>
    <p:restoredTop sz="94652" autoAdjust="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7B0F0-8C95-407B-B999-7300856502CD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AEE81-20D9-41D9-9BBF-A2362DD13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4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F8C41-F449-4F7C-8444-68AA3767300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46C6C-5BCF-450B-B3C6-83A5D790108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F6C64-8A3F-463E-BEE1-5D7DD3A2C83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BF68E-051B-4CC4-B10E-F7BA9B318CD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12C74-C50E-4A62-9D01-37FBC2A678B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20206-5E3D-4C87-BE5F-A0A4731496B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B4AD-1463-4BD8-805C-5B21ED854AE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163AF-B545-4039-B50D-70F6E4A50BE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892F0-52CA-4801-890C-BD279774091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98350-AB7F-4822-8B60-A9ADE9ACFD8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2161E-3F5C-4210-8946-CAF99067834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E9C936-F324-4391-AB35-ACC37CBF2F14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71;%20&#1083;&#1110;&#1076;&#1077;&#1088;%20-%20&#1079;&#1072;%20&#1084;&#1085;&#1086;&#1102;%20&#1084;&#1086;&#1103;%20&#1082;&#1086;&#1084;&#1072;&#1085;&#1076;&#1072;.avi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Rectangle 132"/>
          <p:cNvSpPr>
            <a:spLocks noGrp="1" noChangeArrowheads="1"/>
          </p:cNvSpPr>
          <p:nvPr>
            <p:ph type="ctrTitle"/>
          </p:nvPr>
        </p:nvSpPr>
        <p:spPr>
          <a:xfrm>
            <a:off x="785786" y="0"/>
            <a:ext cx="7929618" cy="1285884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ЗВІТ ДИРЕКТОРА ШКОЛИ </a:t>
            </a:r>
            <a:r>
              <a:rPr lang="uk-UA" sz="3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ХОМЕНКА  ВІТАЛІЯ  АНАТОЛІЙОВИЧА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91" name="Rectangle 143"/>
          <p:cNvSpPr>
            <a:spLocks noChangeArrowheads="1"/>
          </p:cNvSpPr>
          <p:nvPr/>
        </p:nvSpPr>
        <p:spPr bwMode="auto">
          <a:xfrm>
            <a:off x="1785918" y="2071678"/>
            <a:ext cx="5929354" cy="271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3200" dirty="0" smtClean="0">
              <a:solidFill>
                <a:srgbClr val="336699"/>
              </a:solidFill>
            </a:endParaRPr>
          </a:p>
        </p:txBody>
      </p:sp>
      <p:pic>
        <p:nvPicPr>
          <p:cNvPr id="2" name="Picture 2" descr="D:\ФОТО\2016-2017\клумба_лавки\20170608_104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85860"/>
            <a:ext cx="8580440" cy="48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815"/>
            <a:ext cx="8363272" cy="634082"/>
          </a:xfrm>
        </p:spPr>
        <p:txBody>
          <a:bodyPr/>
          <a:lstStyle/>
          <a:p>
            <a:r>
              <a:rPr lang="uk-UA" dirty="0" smtClean="0"/>
              <a:t>ВОЛОНТЕРИ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366" y="908721"/>
            <a:ext cx="2160812" cy="2761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8" y="3645024"/>
            <a:ext cx="4283968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385" y="3374994"/>
            <a:ext cx="4644008" cy="3483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764704"/>
            <a:ext cx="2407353" cy="3044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1446" y="739897"/>
            <a:ext cx="4446778" cy="33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152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uk-UA" sz="2800" dirty="0" smtClean="0"/>
              <a:t>ВОЛОНТЕРСТВО – ЗЕРНЯТКО ДОБРА В ДУШІ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10267"/>
            <a:ext cx="4327615" cy="32457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615" y="1024227"/>
            <a:ext cx="4788024" cy="3591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47" y="1024227"/>
            <a:ext cx="4283968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0372" y="3276274"/>
            <a:ext cx="4813627" cy="36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0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124744"/>
            <a:ext cx="4668011" cy="3032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/>
          <a:lstStyle/>
          <a:p>
            <a:r>
              <a:rPr lang="uk-UA" sz="3200" dirty="0" smtClean="0"/>
              <a:t>ЗНАЙОМСТВО З ВІДОМИМИ ПИСЬМЕННИКАМИ ХЕРСОНЩИНИ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4385460" cy="32890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342737"/>
            <a:ext cx="4668011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76763"/>
            <a:ext cx="435597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851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4755" y="764704"/>
            <a:ext cx="2050954" cy="2511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466" y="3440290"/>
            <a:ext cx="3140998" cy="33718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33472"/>
            <a:ext cx="8229600" cy="1143000"/>
          </a:xfrm>
        </p:spPr>
        <p:txBody>
          <a:bodyPr/>
          <a:lstStyle/>
          <a:p>
            <a:r>
              <a:rPr lang="ru-RU" sz="3200" dirty="0" smtClean="0"/>
              <a:t>Ак</a:t>
            </a:r>
            <a:r>
              <a:rPr lang="uk-UA" sz="3200" dirty="0" err="1" smtClean="0"/>
              <a:t>ція</a:t>
            </a:r>
            <a:r>
              <a:rPr lang="uk-UA" sz="3200" dirty="0" smtClean="0"/>
              <a:t>: «Я люблю Херсон»</a:t>
            </a:r>
            <a:br>
              <a:rPr lang="uk-UA" sz="3200" dirty="0" smtClean="0"/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3318" y="2492896"/>
            <a:ext cx="3273828" cy="436510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7" y="764704"/>
            <a:ext cx="4536503" cy="3402377"/>
          </a:xfrm>
          <a:scene3d>
            <a:camera prst="perspectiveHeroicExtremeLef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2538" y="951357"/>
            <a:ext cx="4101631" cy="3076223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613" y="3785658"/>
            <a:ext cx="2304256" cy="30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14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0962" y="1340768"/>
            <a:ext cx="1834257" cy="3260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2360" y="4166583"/>
            <a:ext cx="4781640" cy="26914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 smtClean="0"/>
              <a:t>НАШІ ЮНІ ДРУЗІ ПРИКОРДОННИКІВ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268759"/>
            <a:ext cx="1842536" cy="32756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0691" y="1340768"/>
            <a:ext cx="5430272" cy="3054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07765"/>
            <a:ext cx="4355976" cy="24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18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" y="0"/>
            <a:ext cx="9144064" cy="67151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Співпраця з громадськими організаціями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Школа співпрацює із біблійним інститутом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«Служіння настановленням»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 особі директора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Чурюка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Іллі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Петровича,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через представника у м. Херсоні,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Хайнус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Павліни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Матвіївни , з метою формування в дітей та молоді високоморальних якостей, патріотичної та громадської свідомості викладається християнська етика щотижня за окремим напрямком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Волонтерський загін «Маскувальна сітка Херсон»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Юрій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Курило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Волонтерський загін швидкого реагування «Влад» Червоного Хреста України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Тараненко М.І.</a:t>
            </a:r>
          </a:p>
          <a:p>
            <a:pPr marL="0" lvl="0" indent="0">
              <a:spcBef>
                <a:spcPts val="0"/>
              </a:spcBef>
              <a:buNone/>
            </a:pP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330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16404">
            <a:off x="4880458" y="272808"/>
            <a:ext cx="39878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351" y="188640"/>
            <a:ext cx="469694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Палац дитячої  та юнацької творчості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допомагає в організації святкових концертних програм та проводить гурткові заняття з метою культурного та естетичного виховання учнів.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Дніпровський курінь Херсонського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коша Українського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козацтва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допомагає: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зміцнити духовно-моральний і інтелектуальний розвиток учнів 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роботі військово-патріотичне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виховання підростаючого покоління в дусі українського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лицарства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відроджувати культурні традиції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українського народу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сприяти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розвитку  дитячого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туризму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та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спорту,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пропагувати здоровий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спосіб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життя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сприяти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правовій пропаганді серед учнівської молоді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12389">
            <a:off x="4810364" y="2707033"/>
            <a:ext cx="4186745" cy="268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1611">
            <a:off x="4562275" y="3626030"/>
            <a:ext cx="4270337" cy="319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366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Заходи, які відбувались в закладі протягом року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D:\ФОТО\2018-2019\найкращі заходи протягом року\IMG_4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285992"/>
            <a:ext cx="4309547" cy="318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2018-2019\найкращі заходи протягом року\IMG_42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34" y="207167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Міс Осінь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41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\2018-2019\найкращі заходи протягом року\IMG_4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857233"/>
            <a:ext cx="4762533" cy="35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2018-2019\найкращі заходи протягом року\IMG_4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4572032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\2018-2019\найкращі заходи протягом року\IMG_4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3357562"/>
            <a:ext cx="4407128" cy="330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546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7671796" cy="981075"/>
          </a:xfrm>
        </p:spPr>
        <p:txBody>
          <a:bodyPr/>
          <a:lstStyle/>
          <a:p>
            <a:pPr algn="r"/>
            <a:r>
              <a:rPr lang="ru-RU" sz="3200" dirty="0" smtClean="0">
                <a:solidFill>
                  <a:schemeClr val="tx1"/>
                </a:solidFill>
              </a:rPr>
              <a:t>       </a:t>
            </a:r>
            <a:r>
              <a:rPr lang="ru-RU" sz="3200" dirty="0" smtClean="0">
                <a:solidFill>
                  <a:srgbClr val="FF0000"/>
                </a:solidFill>
              </a:rPr>
              <a:t>СИМВОЛ</a:t>
            </a:r>
            <a:r>
              <a:rPr lang="uk-UA" sz="3200" dirty="0" smtClean="0">
                <a:solidFill>
                  <a:srgbClr val="FF0000"/>
                </a:solidFill>
              </a:rPr>
              <a:t>І</a:t>
            </a:r>
            <a:r>
              <a:rPr lang="ru-RU" sz="3200" dirty="0" smtClean="0">
                <a:solidFill>
                  <a:srgbClr val="FF0000"/>
                </a:solidFill>
              </a:rPr>
              <a:t>КА ШКОЛИ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564904"/>
            <a:ext cx="8229600" cy="4137323"/>
          </a:xfrm>
        </p:spPr>
        <p:txBody>
          <a:bodyPr numCol="2"/>
          <a:lstStyle/>
          <a:p>
            <a:r>
              <a:rPr lang="uk-UA" dirty="0" smtClean="0"/>
              <a:t>Гімн школи</a:t>
            </a: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Сто років тому народилася школа,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Чудова, привітна під номером  2 (два),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Навчала дітей, що жили тут навколо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І з ними міцніла, і з ними росла.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Стоїть величаво і в свята, і в будні;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Дітей на навчання  </a:t>
            </a:r>
            <a:r>
              <a:rPr lang="uk-UA" sz="1600" dirty="0" err="1" smtClean="0">
                <a:latin typeface="Comic Sans MS" pitchFamily="66" charset="0"/>
              </a:rPr>
              <a:t>прийма</a:t>
            </a:r>
            <a:r>
              <a:rPr lang="uk-UA" sz="1600" dirty="0" smtClean="0">
                <a:latin typeface="Comic Sans MS" pitchFamily="66" charset="0"/>
              </a:rPr>
              <a:t> знов і знов,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Ідуть вони радо у вересні й грудні, 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Несуть їй пошану свою і любов.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А роки летять стрімкі, як лелеки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І ось промайнула з тих пір сотня літ.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Твої вихованці близькі і далекі,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Із вдячністю шлють свій щирий привіт,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Вони пам’ятають контрольні задачі,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Терплячих і мудрих своїх вчителів, 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Щоб кожен їх учень вчасно мужнів.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І школа нам стала для всіх, як родина,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Веселий дзвіночок покличе у клас,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Мужніє з роками нове покоління,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uk-UA" sz="1600" dirty="0" smtClean="0">
                <a:latin typeface="Comic Sans MS" pitchFamily="66" charset="0"/>
              </a:rPr>
              <a:t>Яке естафету перейме в свій час.</a:t>
            </a:r>
            <a:endParaRPr lang="ru-RU" sz="1600" dirty="0" smtClean="0">
              <a:latin typeface="Comic Sans MS" pitchFamily="66" charset="0"/>
            </a:endParaRPr>
          </a:p>
          <a:p>
            <a:pPr>
              <a:buNone/>
            </a:pPr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037" t="24125" r="6018" b="16083"/>
          <a:stretch>
            <a:fillRect/>
          </a:stretch>
        </p:blipFill>
        <p:spPr bwMode="auto">
          <a:xfrm>
            <a:off x="5929322" y="1214422"/>
            <a:ext cx="1752743" cy="95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 descr="C:\Users\Карина\Desktop\герб школ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65699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2018-2019\найкращі заходи протягом року\IMG_4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599867" cy="613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\2018-2019\найкращі заходи протягом року\IMG_4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17499">
            <a:off x="272155" y="1240375"/>
            <a:ext cx="4853224" cy="36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872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sz="4000" b="1" dirty="0" smtClean="0">
                <a:solidFill>
                  <a:srgbClr val="006666"/>
                </a:solidFill>
              </a:rPr>
              <a:t>Посвята в ЮДП</a:t>
            </a:r>
            <a:endParaRPr lang="ru-RU" sz="4000" b="1" dirty="0">
              <a:solidFill>
                <a:srgbClr val="006666"/>
              </a:solidFill>
            </a:endParaRPr>
          </a:p>
        </p:txBody>
      </p:sp>
      <p:pic>
        <p:nvPicPr>
          <p:cNvPr id="8194" name="Picture 2" descr="D:\ФОТО\2018-2019\Посвята в ЮДП_06.12.18\Посвята в ЮДП\IMG_4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8819">
            <a:off x="376028" y="1323420"/>
            <a:ext cx="5363435" cy="40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\2018-2019\Посвята в ЮДП_06.12.18\Посвята в ЮДП\IMG_4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3355">
            <a:off x="4543326" y="3136929"/>
            <a:ext cx="4380259" cy="32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ФОТО\2018-2019\Посвята в ЮДП_06.12.18\Посвята в ЮДП\IMG_43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3405">
            <a:off x="5290915" y="266227"/>
            <a:ext cx="3742542" cy="28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375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rgbClr val="008080"/>
                </a:solidFill>
              </a:rPr>
              <a:t>Вітання прикордонників зі </a:t>
            </a:r>
            <a:r>
              <a:rPr lang="uk-UA" sz="3600" b="1" dirty="0" err="1" smtClean="0">
                <a:solidFill>
                  <a:srgbClr val="008080"/>
                </a:solidFill>
              </a:rPr>
              <a:t>Св.Миколаєм</a:t>
            </a:r>
            <a:endParaRPr lang="ru-RU" sz="3600" b="1" dirty="0">
              <a:solidFill>
                <a:srgbClr val="008080"/>
              </a:solidFill>
            </a:endParaRPr>
          </a:p>
        </p:txBody>
      </p:sp>
      <p:pic>
        <p:nvPicPr>
          <p:cNvPr id="16387" name="Picture 3" descr="D:\ФОТО\2018-2019\Вітання прикордонників зі Св Миколаєм\IMG_4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2400">
            <a:off x="2641600" y="1847776"/>
            <a:ext cx="6214368" cy="46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76" y="1533648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72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ФОТО\2018-2019\Вітання прикордонників зі Св Миколаєм\IMG_4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5062240" cy="37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ФОТО\2018-2019\Вітання прикордонників зі Св Миколаєм\IMG_45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83381" cy="36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ФОТО\2018-2019\Вітання прикордонників зі Св Миколаєм\IMG_4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49" y="4005064"/>
            <a:ext cx="351588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ФОТО\2018-2019\Вітання прикордонників зі Св Миколаєм\IMG_4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155189" cy="23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797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rgbClr val="336699"/>
                </a:solidFill>
              </a:rPr>
              <a:t>Зустріч з письменницею </a:t>
            </a:r>
            <a:r>
              <a:rPr lang="uk-UA" sz="3600" dirty="0" err="1" smtClean="0">
                <a:solidFill>
                  <a:srgbClr val="336699"/>
                </a:solidFill>
              </a:rPr>
              <a:t>Л.Крижановською</a:t>
            </a:r>
            <a:r>
              <a:rPr lang="uk-UA" sz="3600" dirty="0" smtClean="0">
                <a:solidFill>
                  <a:srgbClr val="336699"/>
                </a:solidFill>
              </a:rPr>
              <a:t> до Всесвітнього Дня котів</a:t>
            </a:r>
            <a:endParaRPr lang="ru-RU" sz="3600" dirty="0">
              <a:solidFill>
                <a:srgbClr val="336699"/>
              </a:solidFill>
            </a:endParaRPr>
          </a:p>
        </p:txBody>
      </p:sp>
      <p:pic>
        <p:nvPicPr>
          <p:cNvPr id="15362" name="Picture 2" descr="D:\ФОТО\2018-2019\Крижановська Л\IMG_5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642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Вітання з  8 березня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D:\ФОТО\2018-2019\8 березня\IMG_5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7692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ФОТО\2018-2019\8 березня\IMG_5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983" y="3284984"/>
            <a:ext cx="4476497" cy="335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827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Ярмарок на Масляну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D:\ФОТО\2018-2019\найкращі заходи протягом року\Масляна\IMG_5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5075403" cy="38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ФОТО\2018-2019\найкращі заходи протягом року\Масляна\IMG_5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078131" cy="305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453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ФОТО\2018-2019\найкращі заходи протягом року\Масляна\IMG_5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5171413" cy="387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ФОТО\2018-2019\найкращі заходи протягом року\Масляна\IMG_5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718" y="2963822"/>
            <a:ext cx="4966229" cy="372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329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ФОТО\2018-2019\найкращі заходи протягом року\Масляна\IMG_5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725"/>
            <a:ext cx="6039234" cy="45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ФОТО\2018-2019\Масляна\IMG_5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043288" cy="303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915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Концерт до Дня перемоги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D:\ФОТО\2018-2019\найкращі заходи протягом року\10 травня\IMG_6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019285" cy="30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ФОТО\2018-2019\найкращі заходи протягом року\10 травня\IMG_63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940" y="3068960"/>
            <a:ext cx="4787371" cy="35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43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ШКОЛА МАЄ ДВА СТУПЕНІ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2071678"/>
            <a:ext cx="4038600" cy="3357586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latin typeface="Arial Black" pitchFamily="34" charset="0"/>
              </a:rPr>
              <a:t>ПОЧАТКОВА</a:t>
            </a:r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r>
              <a:rPr lang="uk-UA" dirty="0" smtClean="0"/>
              <a:t>4 класи, в яких</a:t>
            </a:r>
          </a:p>
          <a:p>
            <a:pPr algn="ctr">
              <a:buNone/>
            </a:pPr>
            <a:r>
              <a:rPr lang="uk-UA" dirty="0" smtClean="0"/>
              <a:t>навчається </a:t>
            </a:r>
            <a:endParaRPr lang="en-US" dirty="0" smtClean="0"/>
          </a:p>
          <a:p>
            <a:pPr algn="ctr">
              <a:buNone/>
            </a:pPr>
            <a:r>
              <a:rPr lang="ru-RU" dirty="0" smtClean="0"/>
              <a:t>99</a:t>
            </a:r>
            <a:r>
              <a:rPr lang="uk-UA" dirty="0" smtClean="0"/>
              <a:t> учнів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2071678"/>
            <a:ext cx="4038600" cy="3429024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latin typeface="Arial Black" pitchFamily="34" charset="0"/>
              </a:rPr>
              <a:t>ОСНОВНА</a:t>
            </a:r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r>
              <a:rPr lang="uk-UA" dirty="0" smtClean="0"/>
              <a:t> класів, в яких навчається </a:t>
            </a:r>
          </a:p>
          <a:p>
            <a:pPr algn="ctr">
              <a:buNone/>
            </a:pPr>
            <a:r>
              <a:rPr lang="uk-UA" dirty="0" smtClean="0"/>
              <a:t>92 учнів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071670" y="2857496"/>
            <a:ext cx="484632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572264" y="2857496"/>
            <a:ext cx="484632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ФОТО\2018-2019\найкращі заходи протягом року\10 травня\IMG_6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637"/>
            <a:ext cx="48768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ФОТО\2018-2019\найкращі заходи протягом року\10 травня\IMG_6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9103" y="236357"/>
            <a:ext cx="4211306" cy="315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ФОТО\2018-2019\найкращі заходи протягом року\10 травня\IMG_6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9608" y="3573016"/>
            <a:ext cx="4235281" cy="31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06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ФОТО\2018-2019\найкращі заходи протягом року\10 травня\IMG_6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5075403" cy="38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ФОТО\2018-2019\найкращі заходи протягом року\10 травня\IMG_6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5123408" cy="38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664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332655"/>
            <a:ext cx="4501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НАШІ ДОСЯГНЕННЯ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F:\кАТЯ\IMG-9f1ab4b8cb46ecc7f895af5950619a4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828" y="1124744"/>
            <a:ext cx="4415896" cy="29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F:\кАТЯ\IMG-77b791559e08b4a310387ab3819ed6b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4856088" cy="32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F:\кАТЯ\IMG-51421f3700395f25a9e682329a97a24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5541" y="1556792"/>
            <a:ext cx="3703960" cy="245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066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48" y="188640"/>
            <a:ext cx="8229600" cy="724942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Про нас пишуть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9" t="12508" r="25000" b="5913"/>
          <a:stretch/>
        </p:blipFill>
        <p:spPr bwMode="auto">
          <a:xfrm>
            <a:off x="1115616" y="1124744"/>
            <a:ext cx="6948264" cy="532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718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НАС РОЗПОВІДАЛИ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uk-UA" sz="3200" dirty="0">
                <a:solidFill>
                  <a:srgbClr val="002060"/>
                </a:solidFill>
              </a:rPr>
              <a:t>Робота закладу висвітлювалась:</a:t>
            </a:r>
          </a:p>
          <a:p>
            <a:pPr marL="0" indent="0">
              <a:buNone/>
            </a:pPr>
            <a:r>
              <a:rPr lang="uk-UA" sz="3200" dirty="0">
                <a:solidFill>
                  <a:srgbClr val="002060"/>
                </a:solidFill>
              </a:rPr>
              <a:t>- На шпальтах газет «Джерела»,   «Гривна»;</a:t>
            </a:r>
          </a:p>
          <a:p>
            <a:pPr>
              <a:buFontTx/>
              <a:buChar char="-"/>
            </a:pPr>
            <a:r>
              <a:rPr lang="uk-UA" sz="3200" dirty="0">
                <a:solidFill>
                  <a:srgbClr val="002060"/>
                </a:solidFill>
              </a:rPr>
              <a:t>На телеканалах «</a:t>
            </a:r>
            <a:r>
              <a:rPr lang="uk-UA" sz="3200" dirty="0" err="1">
                <a:solidFill>
                  <a:srgbClr val="002060"/>
                </a:solidFill>
              </a:rPr>
              <a:t>Скіфія</a:t>
            </a:r>
            <a:r>
              <a:rPr lang="uk-UA" sz="3200" dirty="0">
                <a:solidFill>
                  <a:srgbClr val="002060"/>
                </a:solidFill>
              </a:rPr>
              <a:t>», «ВТВ»;</a:t>
            </a:r>
          </a:p>
        </p:txBody>
      </p:sp>
      <p:pic>
        <p:nvPicPr>
          <p:cNvPr id="4" name="Picture 3" descr="D:\ФОТО\2018-2019\найкращі заходи протягом року\IMG_4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1141">
            <a:off x="4716016" y="1700808"/>
            <a:ext cx="4104456" cy="34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950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107829"/>
              </p:ext>
            </p:extLst>
          </p:nvPr>
        </p:nvGraphicFramePr>
        <p:xfrm>
          <a:off x="539553" y="1628800"/>
          <a:ext cx="8136905" cy="4743465"/>
        </p:xfrm>
        <a:graphic>
          <a:graphicData uri="http://schemas.openxmlformats.org/drawingml/2006/table">
            <a:tbl>
              <a:tblPr firstRow="1" firstCol="1" bandRow="1"/>
              <a:tblGrid>
                <a:gridCol w="932692"/>
                <a:gridCol w="973010"/>
                <a:gridCol w="973740"/>
                <a:gridCol w="919035"/>
                <a:gridCol w="1027714"/>
                <a:gridCol w="933623"/>
                <a:gridCol w="1013126"/>
                <a:gridCol w="1363965"/>
              </a:tblGrid>
              <a:tr h="1728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</a:t>
                      </a: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рік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Міський учасників/призерів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Обласний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учасників/призерів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Всеукраїнський рівень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учасників/призерів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Доповнення найвищого рівня досягнень та ПІБ дитини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2015-2016 р.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2016-2017 р.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2017-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р.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-2019 </a:t>
                      </a:r>
                      <a:r>
                        <a:rPr lang="uk-UA" sz="1600" b="1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р.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68341" y="332656"/>
            <a:ext cx="923443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дітей у масових заходах різних рівнів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Херсонської загальноосвітньої школи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ступенів № 2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Херсонської міської ради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1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7"/>
            <a:ext cx="7772400" cy="1296144"/>
          </a:xfrm>
        </p:spPr>
        <p:txBody>
          <a:bodyPr/>
          <a:lstStyle/>
          <a:p>
            <a:r>
              <a:rPr lang="uk-UA" dirty="0" smtClean="0"/>
              <a:t>ЗАБЕЗПЕЧЕННЯ ОСВІТНЬОГО ПРОЦЕСУ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700807"/>
            <a:ext cx="8280920" cy="2639963"/>
          </a:xfrm>
        </p:spPr>
        <p:txBody>
          <a:bodyPr/>
          <a:lstStyle/>
          <a:p>
            <a:r>
              <a:rPr lang="ru-RU" dirty="0" smtClean="0"/>
              <a:t>В рамках </a:t>
            </a:r>
            <a:r>
              <a:rPr lang="ru-RU" dirty="0" err="1" smtClean="0"/>
              <a:t>впровадження</a:t>
            </a:r>
            <a:r>
              <a:rPr lang="ru-RU" dirty="0" smtClean="0"/>
              <a:t> НУШ школа </a:t>
            </a:r>
            <a:r>
              <a:rPr lang="ru-RU" dirty="0" err="1" smtClean="0"/>
              <a:t>отримала</a:t>
            </a:r>
            <a:r>
              <a:rPr lang="ru-RU" dirty="0" smtClean="0"/>
              <a:t> комплект парт для 1-го </a:t>
            </a:r>
            <a:r>
              <a:rPr lang="ru-RU" dirty="0" err="1" smtClean="0"/>
              <a:t>класу</a:t>
            </a:r>
            <a:r>
              <a:rPr lang="ru-RU" dirty="0" smtClean="0"/>
              <a:t> у </a:t>
            </a:r>
            <a:r>
              <a:rPr lang="ru-RU" dirty="0" err="1" smtClean="0"/>
              <a:t>кількост</a:t>
            </a:r>
            <a:r>
              <a:rPr lang="uk-UA" dirty="0" smtClean="0"/>
              <a:t>і 22 шт., набори </a:t>
            </a:r>
            <a:r>
              <a:rPr lang="en-US" dirty="0" smtClean="0"/>
              <a:t>LEGO </a:t>
            </a:r>
            <a:r>
              <a:rPr lang="uk-UA" dirty="0" smtClean="0"/>
              <a:t>та інші дидактичні матеріали</a:t>
            </a:r>
            <a:r>
              <a:rPr lang="en-US" dirty="0" smtClean="0"/>
              <a:t>,</a:t>
            </a:r>
            <a:r>
              <a:rPr lang="uk-UA" dirty="0" smtClean="0"/>
              <a:t> ноутбук</a:t>
            </a:r>
            <a:r>
              <a:rPr lang="en-US" dirty="0" smtClean="0"/>
              <a:t> Asus,</a:t>
            </a:r>
            <a:r>
              <a:rPr lang="uk-UA" dirty="0" smtClean="0"/>
              <a:t> проектор</a:t>
            </a:r>
            <a:r>
              <a:rPr lang="en-US" dirty="0" smtClean="0"/>
              <a:t> Epson</a:t>
            </a:r>
            <a:r>
              <a:rPr lang="uk-UA" dirty="0" smtClean="0"/>
              <a:t>, фабрику друку (кольоровий принтер) </a:t>
            </a:r>
            <a:r>
              <a:rPr lang="en-US" dirty="0" smtClean="0"/>
              <a:t>Epson </a:t>
            </a:r>
            <a:r>
              <a:rPr lang="uk-UA" dirty="0" smtClean="0"/>
              <a:t>та магнітну презентаційну дошку </a:t>
            </a:r>
            <a:r>
              <a:rPr lang="uk-UA" dirty="0" err="1" smtClean="0"/>
              <a:t>фліпчарт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2018-2019\НУШ\IMG_4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46" y="389517"/>
            <a:ext cx="4979392" cy="373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2018-2019\НУШ\IMG_6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4" t="-4682" r="2604" b="12786"/>
          <a:stretch/>
        </p:blipFill>
        <p:spPr bwMode="auto">
          <a:xfrm>
            <a:off x="3223823" y="5188260"/>
            <a:ext cx="2127102" cy="154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2018-2019\НУШ\IMG_68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27"/>
          <a:stretch/>
        </p:blipFill>
        <p:spPr bwMode="auto">
          <a:xfrm>
            <a:off x="6084168" y="260648"/>
            <a:ext cx="2906807" cy="234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2018-2019\НУШ\IMG_68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9" r="13946"/>
          <a:stretch/>
        </p:blipFill>
        <p:spPr bwMode="auto">
          <a:xfrm>
            <a:off x="6310906" y="3212977"/>
            <a:ext cx="2783969" cy="30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ФОТО\2018-2019\НУШ\IMG_68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771147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ФОТО\2018-2019\НУШ\IMG_68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3823" y="2701486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656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 батьківські кошти було виготовлено сучасні меблі</a:t>
            </a:r>
            <a:endParaRPr lang="ru-RU" dirty="0"/>
          </a:p>
        </p:txBody>
      </p:sp>
      <p:pic>
        <p:nvPicPr>
          <p:cNvPr id="2050" name="Picture 2" descr="D:\ФОТО\2018-2019\НУШ\IMG_6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62740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27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498178"/>
          </a:xfrm>
        </p:spPr>
        <p:txBody>
          <a:bodyPr/>
          <a:lstStyle/>
          <a:p>
            <a:r>
              <a:rPr lang="uk-UA" sz="4000" dirty="0" smtClean="0"/>
              <a:t/>
            </a:r>
            <a:br>
              <a:rPr lang="uk-UA" sz="4000" dirty="0" smtClean="0"/>
            </a:br>
            <a:r>
              <a:rPr lang="uk-UA" sz="4000" dirty="0" smtClean="0"/>
              <a:t>Для зони відпочинку </a:t>
            </a:r>
            <a:br>
              <a:rPr lang="uk-UA" sz="4000" dirty="0" smtClean="0"/>
            </a:br>
            <a:r>
              <a:rPr lang="uk-UA" sz="4000" dirty="0" smtClean="0"/>
              <a:t>(ігрової зони) придбано </a:t>
            </a:r>
            <a:r>
              <a:rPr lang="uk-UA" sz="4000" dirty="0" err="1" smtClean="0"/>
              <a:t>безкаркасні</a:t>
            </a:r>
            <a:r>
              <a:rPr lang="uk-UA" sz="4000" dirty="0" smtClean="0"/>
              <a:t> меблі (м'ячі) та мати</a:t>
            </a:r>
            <a:endParaRPr lang="ru-RU" sz="4000" dirty="0"/>
          </a:p>
        </p:txBody>
      </p:sp>
      <p:pic>
        <p:nvPicPr>
          <p:cNvPr id="3074" name="Picture 2" descr="D:\ФОТО\2018-2019\НУШ\IMG_54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105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2018-2019\НУШ\IMG_5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840323" cy="28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641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ЯКІСНИЙ СКЛАД ВЧИТЕЛІВ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4033" name="Объект 1"/>
          <p:cNvGraphicFramePr>
            <a:graphicFrameLocks/>
          </p:cNvGraphicFramePr>
          <p:nvPr/>
        </p:nvGraphicFramePr>
        <p:xfrm>
          <a:off x="642910" y="1214422"/>
          <a:ext cx="8215370" cy="5000660"/>
        </p:xfrm>
        <a:graphic>
          <a:graphicData uri="http://schemas.openxmlformats.org/presentationml/2006/ole">
            <p:oleObj spid="_x0000_s44052" name="Диаграмма" r:id="rId3" imgW="4877223" imgH="2755631" progId="Excel.Sheet.8">
              <p:embed/>
            </p:oleObj>
          </a:graphicData>
        </a:graphic>
      </p:graphicFrame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3724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рина\Desktop\viber 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2139"/>
            <a:ext cx="5936208" cy="44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ФОТО\2018-2019\стільці від Рожкова\IMG_55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50444"/>
            <a:ext cx="4128384" cy="30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ФОТО\2018-2019\стільці від Рожкова\IMG_5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3032466" cy="40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9001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solidFill>
                  <a:srgbClr val="FF0000"/>
                </a:solidFill>
              </a:rPr>
              <a:t>Благодійна допомога від  </a:t>
            </a:r>
            <a:r>
              <a:rPr lang="uk-UA" sz="3500" b="1" dirty="0" err="1" smtClean="0">
                <a:solidFill>
                  <a:srgbClr val="FF0000"/>
                </a:solidFill>
              </a:rPr>
              <a:t>Рожкова</a:t>
            </a:r>
            <a:r>
              <a:rPr lang="uk-UA" sz="3500" b="1" dirty="0" smtClean="0">
                <a:solidFill>
                  <a:srgbClr val="FF0000"/>
                </a:solidFill>
              </a:rPr>
              <a:t> Ю.Г.</a:t>
            </a:r>
            <a:endParaRPr lang="ru-RU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1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336699"/>
                </a:solidFill>
              </a:rPr>
              <a:t>Ремонт каналізації</a:t>
            </a:r>
            <a:endParaRPr lang="ru-RU" dirty="0">
              <a:solidFill>
                <a:srgbClr val="336699"/>
              </a:solidFill>
            </a:endParaRPr>
          </a:p>
        </p:txBody>
      </p:sp>
      <p:pic>
        <p:nvPicPr>
          <p:cNvPr id="12290" name="Picture 2" descr="D:\ФОТО\2018-2019\канализация\IMG_5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5075403" cy="38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ФОТО\2018-2019\канализация\IMG_5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35663">
            <a:off x="5348793" y="1387639"/>
            <a:ext cx="3598786" cy="26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ОТО\2018-2019\канализация\IMG_5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36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336699"/>
                </a:solidFill>
              </a:rPr>
              <a:t>Заміна колосників</a:t>
            </a:r>
            <a:endParaRPr lang="ru-RU" dirty="0">
              <a:solidFill>
                <a:srgbClr val="336699"/>
              </a:solidFill>
            </a:endParaRPr>
          </a:p>
        </p:txBody>
      </p:sp>
      <p:pic>
        <p:nvPicPr>
          <p:cNvPr id="13314" name="Picture 2" descr="D:\ФОТО\2018-2019\ремонт колоссников\IMG_4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787371" cy="35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ФОТО\2018-2019\ремонт колоссников\IMG_4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ФОТО\2018-2019\ремонт колоссников\IMG_4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0957" y="3068961"/>
            <a:ext cx="4032449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840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6876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Продовження облаштування клумб </a:t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та зони відпочинку 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D:\ФОТО\2017-2018\клумбы лето\20180605_174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3598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545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Продовження реконструкції входу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до актової зали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9" name="Picture 5" descr="D:\ФОТО\2016-2017\перегородки\20170428_135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8635"/>
            <a:ext cx="5625295" cy="316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2016-2017\перегородки\с вайбера\image-0-02-05-720a03a76b59a08ab7cf27fb1094931c9e39e25c128c299a9ca2db803b6d210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3674065" cy="27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ФОТО\2017-2018\20180606_1157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83" y="3942678"/>
            <a:ext cx="4968552" cy="279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872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Фінансовий звіт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5" t="17312" r="11821" b="5195"/>
          <a:stretch/>
        </p:blipFill>
        <p:spPr bwMode="auto">
          <a:xfrm>
            <a:off x="1187624" y="1193632"/>
            <a:ext cx="6839374" cy="547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172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Фінансовий звіт</a:t>
            </a:r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6" t="8784" r="12540" b="18060"/>
          <a:stretch/>
        </p:blipFill>
        <p:spPr bwMode="auto">
          <a:xfrm>
            <a:off x="755576" y="1196752"/>
            <a:ext cx="7272808" cy="55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05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Фінансовий звіт</a:t>
            </a: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35" t="30063" r="13792" b="11698"/>
          <a:stretch/>
        </p:blipFill>
        <p:spPr bwMode="auto">
          <a:xfrm>
            <a:off x="323528" y="1268759"/>
            <a:ext cx="8369979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684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Фінансовий звіт</a:t>
            </a:r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64" t="27335" r="13857" b="21501"/>
          <a:stretch/>
        </p:blipFill>
        <p:spPr bwMode="auto">
          <a:xfrm>
            <a:off x="64127" y="1196751"/>
            <a:ext cx="9073008" cy="493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515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4" r="344" b="21501"/>
          <a:stretch/>
        </p:blipFill>
        <p:spPr bwMode="auto">
          <a:xfrm>
            <a:off x="611560" y="476672"/>
            <a:ext cx="8128000" cy="510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493"/>
          <a:stretch/>
        </p:blipFill>
        <p:spPr bwMode="auto">
          <a:xfrm>
            <a:off x="450521" y="479309"/>
            <a:ext cx="8450078" cy="510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915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8577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Моніторинг якості освіти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12" t="8635" r="14455" b="7289"/>
          <a:stretch/>
        </p:blipFill>
        <p:spPr bwMode="auto">
          <a:xfrm>
            <a:off x="1071538" y="642918"/>
            <a:ext cx="7072362" cy="600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333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ПЛАНИ ЩОДО ЗАКІНЧЕННЯ НАВЧАЛЬНОГО РОКУ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700808"/>
            <a:ext cx="8229600" cy="4637112"/>
          </a:xfrm>
        </p:spPr>
        <p:txBody>
          <a:bodyPr/>
          <a:lstStyle/>
          <a:p>
            <a:r>
              <a:rPr lang="uk-UA" dirty="0" smtClean="0"/>
              <a:t>Благоустрій території подвір'я</a:t>
            </a:r>
          </a:p>
          <a:p>
            <a:r>
              <a:rPr lang="uk-UA" dirty="0" smtClean="0"/>
              <a:t>Поточні ремонти класних кімнат та приміщень школи</a:t>
            </a:r>
          </a:p>
          <a:p>
            <a:r>
              <a:rPr lang="uk-UA" dirty="0" smtClean="0"/>
              <a:t>Ремонт стелі в 3 та 6 класах</a:t>
            </a:r>
          </a:p>
          <a:p>
            <a:r>
              <a:rPr lang="uk-UA" dirty="0" smtClean="0"/>
              <a:t>Встановлення відеоспостереження</a:t>
            </a:r>
          </a:p>
          <a:p>
            <a:r>
              <a:rPr lang="uk-UA" dirty="0" smtClean="0"/>
              <a:t>Ремонт водостоків</a:t>
            </a:r>
          </a:p>
          <a:p>
            <a:r>
              <a:rPr lang="uk-UA" dirty="0" smtClean="0"/>
              <a:t>Облаштування подвір'я школи лавами</a:t>
            </a:r>
          </a:p>
          <a:p>
            <a:endParaRPr lang="uk-UA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31"/>
            <a:ext cx="8229600" cy="901989"/>
          </a:xfrm>
        </p:spPr>
        <p:txBody>
          <a:bodyPr/>
          <a:lstStyle/>
          <a:p>
            <a:r>
              <a:rPr lang="uk-UA" sz="3200" dirty="0" smtClean="0"/>
              <a:t>ЗВІТ ШКІЛЬНОГО ПАРЛАМЕНТУ</a:t>
            </a:r>
            <a:endParaRPr lang="ru-RU" sz="3200" dirty="0"/>
          </a:p>
        </p:txBody>
      </p:sp>
      <p:pic>
        <p:nvPicPr>
          <p:cNvPr id="5" name="Я лідер - за мною моя команда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709" y="857232"/>
            <a:ext cx="8949291" cy="50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66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ШКОЛА   СЬОГОДНІ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D:\ФОТО\2016-2017\клумба_лавки\20170608_1045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24"/>
          <a:stretch/>
        </p:blipFill>
        <p:spPr bwMode="auto">
          <a:xfrm>
            <a:off x="682018" y="1484784"/>
            <a:ext cx="7802563" cy="35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1196752"/>
            <a:ext cx="46184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</a:rPr>
              <a:t>ДЯКУЄМО </a:t>
            </a:r>
          </a:p>
          <a:p>
            <a:pPr algn="ctr"/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</a:rPr>
              <a:t>ЗА </a:t>
            </a:r>
          </a:p>
          <a:p>
            <a:pPr algn="ctr"/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</a:rPr>
              <a:t>УВАГУ!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96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ТРАДИЦІЇ  ШКОЛИ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Волонтерський учнівський рух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Трудові десанти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Екологічні акції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Дні майстер-класів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Благодійний ярмарок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Флеш-</a:t>
            </a:r>
            <a:r>
              <a:rPr lang="uk-UA" sz="2800" dirty="0" err="1" smtClean="0">
                <a:solidFill>
                  <a:schemeClr val="accent6">
                    <a:lumMod val="75000"/>
                  </a:schemeClr>
                </a:solidFill>
              </a:rPr>
              <a:t>моби</a:t>
            </a: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 (танцювальні)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2800" dirty="0" err="1" smtClean="0">
                <a:solidFill>
                  <a:schemeClr val="accent6">
                    <a:lumMod val="75000"/>
                  </a:schemeClr>
                </a:solidFill>
              </a:rPr>
              <a:t>Уроки</a:t>
            </a: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першої </a:t>
            </a:r>
            <a:r>
              <a:rPr lang="uk-UA" sz="2800" dirty="0" err="1">
                <a:solidFill>
                  <a:schemeClr val="accent6">
                    <a:lumMod val="75000"/>
                  </a:schemeClr>
                </a:solidFill>
              </a:rPr>
              <a:t>домедичної</a:t>
            </a:r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 допомоги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Клас року (започатковано)</a:t>
            </a:r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5736">
            <a:off x="236485" y="1447194"/>
            <a:ext cx="3891428" cy="262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2" name="Picture 2" descr="Ð ÐµÐ·ÑÐ»ÑÑÐ°Ñ Ð¿Ð¾ÑÑÐºÑ Ð·Ð¾Ð±ÑÐ°Ð¶ÐµÐ½Ñ Ð·Ð° Ð·Ð°Ð¿Ð¸ÑÐ¾Ð¼ &quot;ÐÑÑÑÐºÐ¸ ÐºÐ°ÑÑÐ¸Ð½ÐºÐ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14290"/>
            <a:ext cx="3705225" cy="123825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17384" y="14359014"/>
            <a:ext cx="28676583" cy="142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9219" y="3933056"/>
            <a:ext cx="4369804" cy="275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 rot="696693">
            <a:off x="6500826" y="135729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Т</a:t>
            </a:r>
            <a:r>
              <a:rPr lang="uk-UA" dirty="0" smtClean="0">
                <a:solidFill>
                  <a:srgbClr val="FF0000"/>
                </a:solidFill>
              </a:rPr>
              <a:t>анцювальний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7110" name="Рисунок 4" descr="E:\цз_2019\Новая папка\IMG_5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21323">
            <a:off x="4500562" y="1714488"/>
            <a:ext cx="409313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0893350">
            <a:off x="179512" y="1138207"/>
            <a:ext cx="22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Місто майстрів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7128" y="6381328"/>
            <a:ext cx="228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Школа безпеки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7804" y="3255911"/>
            <a:ext cx="4856196" cy="364214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58" y="1124744"/>
            <a:ext cx="2754306" cy="3672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06090"/>
          </a:xfrm>
        </p:spPr>
        <p:txBody>
          <a:bodyPr/>
          <a:lstStyle/>
          <a:p>
            <a:r>
              <a:rPr lang="uk-UA" dirty="0" smtClean="0"/>
              <a:t>ВІДКРИВАЄМО ТАЛАНТИ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661" y="1124744"/>
            <a:ext cx="3749316" cy="249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676" y="3617640"/>
            <a:ext cx="4320480" cy="3240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900" y="1124744"/>
            <a:ext cx="3216052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12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6225</TotalTime>
  <Words>588</Words>
  <Application>Microsoft Office PowerPoint</Application>
  <PresentationFormat>Экран (4:3)</PresentationFormat>
  <Paragraphs>167</Paragraphs>
  <Slides>53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Diseño predeterminado</vt:lpstr>
      <vt:lpstr>Диаграмма</vt:lpstr>
      <vt:lpstr>ЗВІТ ДИРЕКТОРА ШКОЛИ  ХОМЕНКА  ВІТАЛІЯ  АНАТОЛІЙОВИЧА</vt:lpstr>
      <vt:lpstr>       СИМВОЛІКА ШКОЛИ </vt:lpstr>
      <vt:lpstr>ШКОЛА МАЄ ДВА СТУПЕНІ</vt:lpstr>
      <vt:lpstr>ЯКІСНИЙ СКЛАД ВЧИТЕЛІВ</vt:lpstr>
      <vt:lpstr>Моніторинг якості освіти</vt:lpstr>
      <vt:lpstr>Слайд 6</vt:lpstr>
      <vt:lpstr>ТРАДИЦІЇ  ШКОЛИ</vt:lpstr>
      <vt:lpstr>Слайд 8</vt:lpstr>
      <vt:lpstr>ВІДКРИВАЄМО ТАЛАНТИ</vt:lpstr>
      <vt:lpstr>ВОЛОНТЕРИ</vt:lpstr>
      <vt:lpstr>ВОЛОНТЕРСТВО – ЗЕРНЯТКО ДОБРА В ДУШІ </vt:lpstr>
      <vt:lpstr>ЗНАЙОМСТВО З ВІДОМИМИ ПИСЬМЕННИКАМИ ХЕРСОНЩИНИ</vt:lpstr>
      <vt:lpstr>Акція: «Я люблю Херсон» </vt:lpstr>
      <vt:lpstr>НАШІ ЮНІ ДРУЗІ ПРИКОРДОННИКІВ</vt:lpstr>
      <vt:lpstr>Слайд 15</vt:lpstr>
      <vt:lpstr>Співпраця з громадськими організаціями</vt:lpstr>
      <vt:lpstr>Слайд 17</vt:lpstr>
      <vt:lpstr>Заходи, які відбувались в закладі протягом року</vt:lpstr>
      <vt:lpstr>Слайд 19</vt:lpstr>
      <vt:lpstr>Слайд 20</vt:lpstr>
      <vt:lpstr>Посвята в ЮДП</vt:lpstr>
      <vt:lpstr>Вітання прикордонників зі Св.Миколаєм</vt:lpstr>
      <vt:lpstr>Слайд 23</vt:lpstr>
      <vt:lpstr>Зустріч з письменницею Л.Крижановською до Всесвітнього Дня котів</vt:lpstr>
      <vt:lpstr>Вітання з  8 березня</vt:lpstr>
      <vt:lpstr>Ярмарок на Масляну</vt:lpstr>
      <vt:lpstr>Слайд 27</vt:lpstr>
      <vt:lpstr>Слайд 28</vt:lpstr>
      <vt:lpstr>Концерт до Дня перемоги</vt:lpstr>
      <vt:lpstr>Слайд 30</vt:lpstr>
      <vt:lpstr>Слайд 31</vt:lpstr>
      <vt:lpstr>Слайд 32</vt:lpstr>
      <vt:lpstr>Про нас пишуть</vt:lpstr>
      <vt:lpstr>Слайд 34</vt:lpstr>
      <vt:lpstr>Слайд 35</vt:lpstr>
      <vt:lpstr>ЗАБЕЗПЕЧЕННЯ ОСВІТНЬОГО ПРОЦЕСУ</vt:lpstr>
      <vt:lpstr>Слайд 37</vt:lpstr>
      <vt:lpstr>За батьківські кошти було виготовлено сучасні меблі</vt:lpstr>
      <vt:lpstr> Для зони відпочинку  (ігрової зони) придбано безкаркасні меблі (м'ячі) та мати</vt:lpstr>
      <vt:lpstr>Слайд 40</vt:lpstr>
      <vt:lpstr>Ремонт каналізації</vt:lpstr>
      <vt:lpstr>Заміна колосників</vt:lpstr>
      <vt:lpstr>Продовження облаштування клумб  та зони відпочинку </vt:lpstr>
      <vt:lpstr>Продовження реконструкції входу до актової зали</vt:lpstr>
      <vt:lpstr>Фінансовий звіт</vt:lpstr>
      <vt:lpstr>Фінансовий звіт</vt:lpstr>
      <vt:lpstr>Фінансовий звіт</vt:lpstr>
      <vt:lpstr>Фінансовий звіт</vt:lpstr>
      <vt:lpstr>Слайд 49</vt:lpstr>
      <vt:lpstr>ПЛАНИ ЩОДО ЗАКІНЧЕННЯ НАВЧАЛЬНОГО РОКУ</vt:lpstr>
      <vt:lpstr>ЗВІТ ШКІЛЬНОГО ПАРЛАМЕНТУ</vt:lpstr>
      <vt:lpstr>ШКОЛА   СЬОГОДНІ</vt:lpstr>
      <vt:lpstr>Слайд 53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Пользователь Windows</cp:lastModifiedBy>
  <cp:revision>785</cp:revision>
  <dcterms:created xsi:type="dcterms:W3CDTF">2010-05-23T14:28:12Z</dcterms:created>
  <dcterms:modified xsi:type="dcterms:W3CDTF">2019-06-11T13:49:43Z</dcterms:modified>
</cp:coreProperties>
</file>